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365" r:id="rId3"/>
    <p:sldId id="366" r:id="rId4"/>
    <p:sldId id="367" r:id="rId5"/>
    <p:sldId id="386" r:id="rId6"/>
    <p:sldId id="398" r:id="rId7"/>
    <p:sldId id="387" r:id="rId8"/>
    <p:sldId id="400" r:id="rId9"/>
    <p:sldId id="401" r:id="rId10"/>
    <p:sldId id="402" r:id="rId11"/>
    <p:sldId id="391" r:id="rId12"/>
    <p:sldId id="392" r:id="rId13"/>
    <p:sldId id="399" r:id="rId14"/>
    <p:sldId id="403" r:id="rId15"/>
    <p:sldId id="404" r:id="rId16"/>
    <p:sldId id="405" r:id="rId17"/>
    <p:sldId id="395" r:id="rId18"/>
    <p:sldId id="409" r:id="rId19"/>
    <p:sldId id="397" r:id="rId20"/>
    <p:sldId id="412" r:id="rId21"/>
    <p:sldId id="413" r:id="rId22"/>
    <p:sldId id="424" r:id="rId23"/>
    <p:sldId id="411" r:id="rId24"/>
    <p:sldId id="414" r:id="rId25"/>
    <p:sldId id="420" r:id="rId26"/>
    <p:sldId id="425" r:id="rId27"/>
    <p:sldId id="383" r:id="rId28"/>
    <p:sldId id="363" r:id="rId29"/>
    <p:sldId id="426" r:id="rId30"/>
    <p:sldId id="427" r:id="rId31"/>
    <p:sldId id="428" r:id="rId32"/>
    <p:sldId id="429" r:id="rId33"/>
    <p:sldId id="31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CF970-6833-4B50-A0C0-121238D367E4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C8CE2-4EC9-43A8-851C-B48A97B0B3C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2348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08979EF-5679-4A3E-9FA6-68E0E91C429C}" type="datetime1">
              <a:rPr lang="en-US" altLang="en-US"/>
              <a:pPr/>
              <a:t>1/7/2013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A6B788-3B27-4EDF-9828-6992B5B268E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72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Keywords: motivation, motivational state, drive, incentive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0CE728-FA53-4BEC-948E-BB8EBBA06160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50E55A-A515-456C-AE1F-F49E6FA4746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7D85969-40AB-4720-881E-6033F44197E5}" type="datetime1">
              <a:rPr lang="en-US" altLang="en-US"/>
              <a:pPr/>
              <a:t>1/7/2013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F286C2-98C1-432F-ADEE-4353BEB793CC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157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Keywords: testosterone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C8CE2-4EC9-43A8-851C-B48A97B0B3C7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2562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846E794-D5F9-4D11-B724-42645841362C}" type="datetime1">
              <a:rPr lang="en-US" altLang="en-US"/>
              <a:pPr/>
              <a:t>1/7/2013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C2A06-DC0A-4572-BB91-65A0379541C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83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Keywords: homeostasis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2850A01-E4EF-4E0F-B287-3F1DC77114F4}" type="datetime1">
              <a:rPr lang="en-US" altLang="en-US"/>
              <a:pPr/>
              <a:t>1/7/2013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E909CF-F6EF-4CF9-A47A-F888B315CE1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93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Keywords: regulatory drives, nonregulatory drives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338F52-36AB-46A1-BD7E-7480CDCB677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C90DDE-E504-4519-B8EE-E783D69A72C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C8CE2-4EC9-43A8-851C-B48A97B0B3C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79825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D9A2FE-1EA6-4B90-B5C1-107721BA015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77676-77EA-446B-BADE-428D6C8FD3D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C8CE2-4EC9-43A8-851C-B48A97B0B3C7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64577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819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819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>
                <a:latin typeface="Arial" charset="0"/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370013" y="301625"/>
            <a:ext cx="7313612" cy="5640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717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717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>
                <a:latin typeface="Arial" charset="0"/>
              </a:endParaRPr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Chapter 8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Biopsychology of Motivation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role of the hypothalamus in hunger and satiety</a:t>
            </a:r>
            <a:endParaRPr lang="en-US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772816"/>
            <a:ext cx="7772400" cy="3252788"/>
          </a:xfrm>
        </p:spPr>
        <p:txBody>
          <a:bodyPr/>
          <a:lstStyle/>
          <a:p>
            <a:pPr eaLnBrk="1" hangingPunct="1"/>
            <a:r>
              <a:rPr lang="en-US" sz="2000" dirty="0" err="1" smtClean="0"/>
              <a:t>Paraventricular</a:t>
            </a:r>
            <a:r>
              <a:rPr lang="en-US" sz="2000" dirty="0" smtClean="0"/>
              <a:t> nucleus acts on the lateral hypothalamus</a:t>
            </a:r>
          </a:p>
          <a:p>
            <a:pPr lvl="1" eaLnBrk="1" hangingPunct="1"/>
            <a:r>
              <a:rPr lang="en-US" sz="2000" dirty="0" smtClean="0"/>
              <a:t>The lateral hypothalamus controls insulin secretion and alters taste responsiveness</a:t>
            </a:r>
          </a:p>
          <a:p>
            <a:pPr eaLnBrk="1" hangingPunct="1"/>
            <a:r>
              <a:rPr lang="en-US" sz="2000" dirty="0" smtClean="0"/>
              <a:t>Animals with damage to this area refuse food and water and may starve to death unless force-fed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9144000" cy="1143000"/>
          </a:xfrm>
        </p:spPr>
        <p:txBody>
          <a:bodyPr/>
          <a:lstStyle/>
          <a:p>
            <a:pPr algn="ctr"/>
            <a:r>
              <a:rPr lang="en-US" altLang="en-US" sz="3300" dirty="0" smtClean="0"/>
              <a:t>Non-neural control </a:t>
            </a:r>
            <a:r>
              <a:rPr lang="en-US" altLang="en-US" sz="3300" dirty="0"/>
              <a:t>of </a:t>
            </a:r>
            <a:r>
              <a:rPr lang="en-US" altLang="en-US" sz="3300" dirty="0" smtClean="0"/>
              <a:t>eating </a:t>
            </a:r>
            <a:r>
              <a:rPr lang="en-US" altLang="en-US" sz="3300" dirty="0" err="1" smtClean="0"/>
              <a:t>behaviour</a:t>
            </a:r>
            <a:endParaRPr lang="en-US" alt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628800"/>
            <a:ext cx="80010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 dirty="0"/>
              <a:t>Peripheral cues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Oral cues </a:t>
            </a:r>
            <a:r>
              <a:rPr lang="en-US" altLang="en-US" sz="2200" dirty="0" smtClean="0"/>
              <a:t>– taste</a:t>
            </a:r>
            <a:endParaRPr lang="en-US" altLang="en-US" sz="2200" dirty="0"/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Stomach cues </a:t>
            </a:r>
            <a:r>
              <a:rPr lang="en-US" altLang="en-US" sz="2200" dirty="0" smtClean="0"/>
              <a:t>– distention </a:t>
            </a:r>
            <a:r>
              <a:rPr lang="en-US" altLang="en-US" sz="2200" dirty="0"/>
              <a:t>cue for termination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</p:txBody>
      </p:sp>
      <p:pic>
        <p:nvPicPr>
          <p:cNvPr id="11268" name="Picture 4" descr="&#10;10.10_307.gif                                                  00010675Macintosh HD                   B3FADD55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978150"/>
            <a:ext cx="4876800" cy="3879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9144000" cy="1143000"/>
          </a:xfrm>
        </p:spPr>
        <p:txBody>
          <a:bodyPr/>
          <a:lstStyle/>
          <a:p>
            <a:pPr algn="ctr"/>
            <a:r>
              <a:rPr lang="en-US" altLang="en-US" sz="3300" dirty="0" smtClean="0"/>
              <a:t>Non-neural control of eating </a:t>
            </a:r>
            <a:r>
              <a:rPr lang="en-US" altLang="en-US" sz="3300" dirty="0" err="1" smtClean="0"/>
              <a:t>behaviour</a:t>
            </a:r>
            <a:endParaRPr lang="en-US" alt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772816"/>
            <a:ext cx="7920880" cy="388843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/>
              <a:t>Hormonal satiety cues 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Cholecystokinin (CCK) – neuropeptide hormone produce satiety</a:t>
            </a:r>
          </a:p>
          <a:p>
            <a:pPr>
              <a:lnSpc>
                <a:spcPct val="90000"/>
              </a:lnSpc>
            </a:pPr>
            <a:r>
              <a:rPr lang="en-US" altLang="en-US" sz="2000" dirty="0" err="1" smtClean="0"/>
              <a:t>Glucostatic</a:t>
            </a:r>
            <a:r>
              <a:rPr lang="en-US" altLang="en-US" sz="2000" dirty="0" smtClean="0"/>
              <a:t> principle – blood sugar </a:t>
            </a:r>
            <a:r>
              <a:rPr lang="en-US" altLang="en-US" sz="2000" dirty="0"/>
              <a:t>level </a:t>
            </a:r>
            <a:r>
              <a:rPr lang="en-US" altLang="en-US" sz="2000" dirty="0" smtClean="0"/>
              <a:t>important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err="1" smtClean="0"/>
              <a:t>Glucoreceptors</a:t>
            </a:r>
            <a:r>
              <a:rPr lang="en-US" altLang="en-US" sz="2000" dirty="0" smtClean="0"/>
              <a:t> in liver &amp; hindbrain detect low blood sugar level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Pancreas releases insulin</a:t>
            </a:r>
          </a:p>
          <a:p>
            <a:pPr>
              <a:lnSpc>
                <a:spcPct val="90000"/>
              </a:lnSpc>
            </a:pPr>
            <a:r>
              <a:rPr lang="en-US" altLang="en-US" sz="2000" dirty="0" err="1" smtClean="0"/>
              <a:t>Lipostatic</a:t>
            </a:r>
            <a:r>
              <a:rPr lang="en-US" altLang="en-US" sz="2000" dirty="0" smtClean="0"/>
              <a:t> theory – metabolize fatty acids</a:t>
            </a:r>
          </a:p>
          <a:p>
            <a:pPr>
              <a:lnSpc>
                <a:spcPct val="90000"/>
              </a:lnSpc>
            </a:pPr>
            <a:r>
              <a:rPr lang="en-GB" altLang="en-US" sz="2000" dirty="0" err="1" smtClean="0"/>
              <a:t>Ghrelin</a:t>
            </a:r>
            <a:endParaRPr lang="en-GB" altLang="en-US" sz="2000" dirty="0" smtClean="0"/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A hormone produced mainly by P/D1 cells lining the fundus of the human stomach 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Ghrelin levels increase before meals and decrease after meals </a:t>
            </a:r>
            <a:endParaRPr lang="en-GB" altLang="en-US" sz="2000" dirty="0" smtClean="0"/>
          </a:p>
          <a:p>
            <a:pPr>
              <a:lnSpc>
                <a:spcPct val="90000"/>
              </a:lnSpc>
            </a:pPr>
            <a:endParaRPr lang="en-US" alt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619" y="409523"/>
            <a:ext cx="7313612" cy="1143000"/>
          </a:xfrm>
        </p:spPr>
        <p:txBody>
          <a:bodyPr/>
          <a:lstStyle/>
          <a:p>
            <a:r>
              <a:rPr lang="en-GB" sz="3200" dirty="0" smtClean="0"/>
              <a:t>Environmental factors of eating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Hunger cannot, in reality, be understood with just the biological component</a:t>
            </a:r>
          </a:p>
          <a:p>
            <a:r>
              <a:rPr lang="en-GB" dirty="0" smtClean="0"/>
              <a:t>Individuals (whether or not they are obese) react to external cues </a:t>
            </a:r>
          </a:p>
          <a:p>
            <a:r>
              <a:rPr lang="en-GB" dirty="0" smtClean="0"/>
              <a:t>Time</a:t>
            </a:r>
          </a:p>
          <a:p>
            <a:r>
              <a:rPr lang="en-GB" dirty="0" smtClean="0"/>
              <a:t>Likes/dislikes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Obesity &amp; long-term control of body weight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dirty="0" smtClean="0"/>
              <a:t>Obesity is defined as BMI of 30 or greater </a:t>
            </a:r>
          </a:p>
          <a:p>
            <a:r>
              <a:rPr lang="en-GB" sz="1400" dirty="0" smtClean="0"/>
              <a:t>The </a:t>
            </a:r>
            <a:r>
              <a:rPr lang="en-GB" sz="1400" dirty="0" err="1" smtClean="0"/>
              <a:t>Lipostatic</a:t>
            </a:r>
            <a:r>
              <a:rPr lang="en-GB" sz="1400" dirty="0" smtClean="0"/>
              <a:t> </a:t>
            </a:r>
            <a:r>
              <a:rPr lang="en-GB" sz="1400" dirty="0"/>
              <a:t>t</a:t>
            </a:r>
            <a:r>
              <a:rPr lang="en-GB" sz="1400" dirty="0" smtClean="0"/>
              <a:t>heory – fat metabolism circulating in the blood acts as a signal to the hypothalamus</a:t>
            </a:r>
          </a:p>
          <a:p>
            <a:r>
              <a:rPr lang="en-GB" sz="1400" dirty="0" smtClean="0"/>
              <a:t>Hormone </a:t>
            </a:r>
            <a:r>
              <a:rPr lang="en-GB" sz="1400" dirty="0" err="1" smtClean="0"/>
              <a:t>leptin</a:t>
            </a:r>
            <a:r>
              <a:rPr lang="en-GB" sz="1400" dirty="0" smtClean="0"/>
              <a:t> is concerned with long-term weight control – feedback loop</a:t>
            </a:r>
          </a:p>
          <a:p>
            <a:r>
              <a:rPr lang="en-GB" sz="1400" dirty="0" smtClean="0"/>
              <a:t>High </a:t>
            </a:r>
            <a:r>
              <a:rPr lang="en-GB" sz="1400" dirty="0" err="1" smtClean="0"/>
              <a:t>leptin</a:t>
            </a:r>
            <a:r>
              <a:rPr lang="en-GB" sz="1400" dirty="0" smtClean="0"/>
              <a:t> indicates sufficient energy reserves and low amounts indicate hunger mode </a:t>
            </a:r>
          </a:p>
          <a:p>
            <a:r>
              <a:rPr lang="en-GB" sz="1400" dirty="0" err="1" smtClean="0"/>
              <a:t>Leptin</a:t>
            </a:r>
            <a:r>
              <a:rPr lang="en-GB" sz="1400" dirty="0" smtClean="0"/>
              <a:t> also</a:t>
            </a:r>
          </a:p>
          <a:p>
            <a:pPr lvl="1"/>
            <a:r>
              <a:rPr lang="en-GB" sz="1400" dirty="0" smtClean="0"/>
              <a:t>minimizes the impact of NPY </a:t>
            </a:r>
          </a:p>
          <a:p>
            <a:pPr lvl="1"/>
            <a:r>
              <a:rPr lang="en-GB" sz="1400" dirty="0" smtClean="0"/>
              <a:t>promotes alpha-</a:t>
            </a:r>
            <a:r>
              <a:rPr lang="en-GB" sz="1400" dirty="0" err="1" smtClean="0"/>
              <a:t>melanocyte</a:t>
            </a:r>
            <a:r>
              <a:rPr lang="en-GB" sz="1400" dirty="0" smtClean="0"/>
              <a:t>-stimulating hormone (a-MSH) which also reduces appetite</a:t>
            </a:r>
          </a:p>
          <a:p>
            <a:pPr lvl="1"/>
            <a:r>
              <a:rPr lang="en-GB" sz="1400" dirty="0" smtClean="0"/>
              <a:t>increase the effects of appetite suppressants like cocaine-amphetamine-regulated transcript (CART), </a:t>
            </a:r>
            <a:r>
              <a:rPr lang="en-GB" sz="1400" dirty="0" err="1" smtClean="0"/>
              <a:t>bombesin</a:t>
            </a:r>
            <a:r>
              <a:rPr lang="en-GB" sz="1400" dirty="0" smtClean="0"/>
              <a:t> and </a:t>
            </a:r>
            <a:r>
              <a:rPr lang="en-GB" sz="1400" dirty="0" err="1" smtClean="0"/>
              <a:t>corticotropin</a:t>
            </a:r>
            <a:r>
              <a:rPr lang="en-GB" sz="1400" dirty="0" smtClean="0"/>
              <a:t>-releasing factor (CRF) </a:t>
            </a:r>
          </a:p>
          <a:p>
            <a:r>
              <a:rPr lang="en-GB" sz="1400" dirty="0" smtClean="0"/>
              <a:t>Obese people in general have a resistance to these high levels of </a:t>
            </a:r>
            <a:r>
              <a:rPr lang="en-GB" sz="1400" dirty="0" err="1" smtClean="0"/>
              <a:t>leptin</a:t>
            </a:r>
            <a:endParaRPr lang="en-GB" sz="1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 point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have a set weight, determined by the hypothalamus that the body tries to maintain (Keesey &amp; </a:t>
            </a:r>
            <a:r>
              <a:rPr lang="en-GB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Powley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1986) </a:t>
            </a:r>
          </a:p>
          <a:p>
            <a:r>
              <a:rPr lang="en-GB" sz="2400" dirty="0" smtClean="0"/>
              <a:t>Body itself works to maintain that set point</a:t>
            </a:r>
          </a:p>
          <a:p>
            <a:r>
              <a:rPr lang="en-GB" sz="2400" dirty="0" smtClean="0"/>
              <a:t>Damage to the VHM might raise the critical set </a:t>
            </a:r>
            <a:r>
              <a:rPr lang="en-GB" sz="2400" dirty="0" smtClean="0"/>
              <a:t>point</a:t>
            </a:r>
            <a:endParaRPr lang="en-GB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Genetics and overweight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err="1" smtClean="0"/>
              <a:t>Leptin</a:t>
            </a:r>
            <a:r>
              <a:rPr lang="en-GB" sz="1800" dirty="0" smtClean="0"/>
              <a:t>, the protein hormone encoded by the </a:t>
            </a:r>
            <a:r>
              <a:rPr lang="en-GB" sz="1800" dirty="0" err="1" smtClean="0"/>
              <a:t>ob</a:t>
            </a:r>
            <a:r>
              <a:rPr lang="en-GB" sz="1800" dirty="0" smtClean="0"/>
              <a:t> gene </a:t>
            </a:r>
          </a:p>
          <a:p>
            <a:r>
              <a:rPr lang="en-GB" sz="1800" dirty="0" smtClean="0"/>
              <a:t>Mice with mutations on both ob genes (ob/ob mice) are unable to synthesize </a:t>
            </a:r>
            <a:r>
              <a:rPr lang="en-GB" sz="1800" dirty="0" err="1" smtClean="0"/>
              <a:t>leptin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Lack of </a:t>
            </a:r>
            <a:r>
              <a:rPr lang="en-GB" sz="1800" dirty="0" err="1" smtClean="0"/>
              <a:t>leptin</a:t>
            </a:r>
            <a:r>
              <a:rPr lang="en-GB" sz="1800" dirty="0" smtClean="0"/>
              <a:t> results in overactive </a:t>
            </a:r>
            <a:r>
              <a:rPr lang="en-GB" sz="1800" dirty="0" err="1" smtClean="0"/>
              <a:t>neuropeptide</a:t>
            </a:r>
            <a:r>
              <a:rPr lang="en-GB" sz="1800" dirty="0" smtClean="0"/>
              <a:t> Y neurons and </a:t>
            </a:r>
            <a:r>
              <a:rPr lang="en-GB" sz="1800" dirty="0" err="1" smtClean="0"/>
              <a:t>hyperphagia</a:t>
            </a:r>
            <a:r>
              <a:rPr lang="en-GB" sz="1800" dirty="0" smtClean="0"/>
              <a:t> and obesity, which mirrors VMH or PVN damage</a:t>
            </a:r>
          </a:p>
          <a:p>
            <a:r>
              <a:rPr lang="en-GB" sz="1800" dirty="0" smtClean="0"/>
              <a:t>Genetic mutations that cause defects in the </a:t>
            </a:r>
            <a:r>
              <a:rPr lang="en-GB" sz="1800" dirty="0" err="1" smtClean="0"/>
              <a:t>leptin</a:t>
            </a:r>
            <a:r>
              <a:rPr lang="en-GB" sz="1800" dirty="0" smtClean="0"/>
              <a:t> synthesis and </a:t>
            </a:r>
            <a:r>
              <a:rPr lang="en-GB" sz="1800" dirty="0" err="1" smtClean="0"/>
              <a:t>lepin</a:t>
            </a:r>
            <a:r>
              <a:rPr lang="en-GB" sz="1800" dirty="0" smtClean="0"/>
              <a:t> receptors give rise to db/db mice </a:t>
            </a:r>
          </a:p>
          <a:p>
            <a:r>
              <a:rPr lang="en-GB" sz="1800" dirty="0" smtClean="0"/>
              <a:t>In </a:t>
            </a:r>
            <a:r>
              <a:rPr lang="en-GB" sz="1800" dirty="0" err="1" smtClean="0"/>
              <a:t>fa</a:t>
            </a:r>
            <a:r>
              <a:rPr lang="en-GB" sz="1800" dirty="0" smtClean="0"/>
              <a:t>/</a:t>
            </a:r>
            <a:r>
              <a:rPr lang="en-GB" sz="1800" dirty="0" err="1" smtClean="0"/>
              <a:t>fa</a:t>
            </a:r>
            <a:r>
              <a:rPr lang="en-GB" sz="1800" dirty="0" smtClean="0"/>
              <a:t> </a:t>
            </a:r>
            <a:r>
              <a:rPr lang="en-GB" sz="1800" dirty="0" err="1" smtClean="0"/>
              <a:t>Zucker</a:t>
            </a:r>
            <a:r>
              <a:rPr lang="en-GB" sz="1800" dirty="0" smtClean="0"/>
              <a:t> rats that have defective </a:t>
            </a:r>
            <a:r>
              <a:rPr lang="en-GB" sz="1800" dirty="0" err="1" smtClean="0"/>
              <a:t>leptin</a:t>
            </a:r>
            <a:r>
              <a:rPr lang="en-GB" sz="1800" dirty="0" smtClean="0"/>
              <a:t> receptors </a:t>
            </a:r>
            <a:r>
              <a:rPr lang="en-GB" sz="1800" dirty="0" err="1" smtClean="0"/>
              <a:t>lepin</a:t>
            </a:r>
            <a:r>
              <a:rPr lang="en-GB" sz="1800" dirty="0" smtClean="0"/>
              <a:t> has little influence on food consumption </a:t>
            </a:r>
          </a:p>
          <a:p>
            <a:r>
              <a:rPr lang="en-GB" sz="1800" dirty="0" smtClean="0"/>
              <a:t>It is quite unusual to find a double mutation for the </a:t>
            </a:r>
            <a:r>
              <a:rPr lang="en-GB" sz="1800" dirty="0" err="1" smtClean="0"/>
              <a:t>leptin</a:t>
            </a:r>
            <a:r>
              <a:rPr lang="en-GB" sz="1800" dirty="0" smtClean="0"/>
              <a:t> or </a:t>
            </a:r>
            <a:r>
              <a:rPr lang="en-GB" sz="1800" dirty="0" err="1" smtClean="0"/>
              <a:t>leptin</a:t>
            </a:r>
            <a:r>
              <a:rPr lang="en-GB" sz="1800" dirty="0" smtClean="0"/>
              <a:t> receptor genes in humans </a:t>
            </a:r>
            <a:endParaRPr lang="en-GB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Eating </a:t>
            </a:r>
            <a:r>
              <a:rPr lang="en-US" altLang="en-US" dirty="0" smtClean="0"/>
              <a:t>disorders</a:t>
            </a:r>
            <a:endParaRPr lang="en-US" alt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600" b="1" dirty="0"/>
              <a:t>Anorexia </a:t>
            </a:r>
            <a:r>
              <a:rPr lang="en-US" altLang="en-US" sz="1600" b="1" dirty="0" smtClean="0"/>
              <a:t>nervosa</a:t>
            </a:r>
          </a:p>
          <a:p>
            <a:pPr lvl="1"/>
            <a:r>
              <a:rPr lang="en-GB" sz="1600" dirty="0" smtClean="0"/>
              <a:t>Severely underweight, and have a distorted body image and an obsessive fear of putting on weight</a:t>
            </a:r>
          </a:p>
          <a:p>
            <a:pPr lvl="1"/>
            <a:r>
              <a:rPr lang="en-GB" sz="1600" dirty="0" smtClean="0"/>
              <a:t>Mortality rate varies – 5–20% of individuals with this disorder die from starvation or medical complications</a:t>
            </a:r>
            <a:endParaRPr lang="en-US" altLang="en-US" sz="1600" dirty="0"/>
          </a:p>
          <a:p>
            <a:r>
              <a:rPr lang="en-US" altLang="en-US" sz="1600" b="1" dirty="0" smtClean="0"/>
              <a:t>Bulimia nervosa</a:t>
            </a:r>
          </a:p>
          <a:p>
            <a:pPr lvl="1"/>
            <a:r>
              <a:rPr lang="en-GB" sz="1600" dirty="0" smtClean="0"/>
              <a:t>Refers to binge eating followed by compensatory behaviour such as self-induced vomiting, fasting or excessive exercise </a:t>
            </a:r>
          </a:p>
          <a:p>
            <a:pPr lvl="1"/>
            <a:r>
              <a:rPr lang="en-GB" sz="1600" dirty="0" smtClean="0"/>
              <a:t>90% of those diagnosed with bulimia nervosa are women, and most report that the illness began somewhere between the ages of 12 and 25 </a:t>
            </a:r>
          </a:p>
          <a:p>
            <a:pPr lvl="1"/>
            <a:r>
              <a:rPr lang="en-GB" sz="1600" dirty="0" smtClean="0"/>
              <a:t>People suffering from the disorder secrete abnormally low levels of </a:t>
            </a:r>
            <a:r>
              <a:rPr lang="en-GB" sz="1600" dirty="0" err="1" smtClean="0"/>
              <a:t>Cholecystokinin</a:t>
            </a:r>
            <a:r>
              <a:rPr lang="en-GB" sz="1600" dirty="0" smtClean="0"/>
              <a:t> (CCK)</a:t>
            </a:r>
            <a:endParaRPr lang="en-US" altLang="en-US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Thirst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6323" y="1935858"/>
            <a:ext cx="7772400" cy="3252788"/>
          </a:xfrm>
        </p:spPr>
        <p:txBody>
          <a:bodyPr/>
          <a:lstStyle/>
          <a:p>
            <a:pPr eaLnBrk="1" hangingPunct="1"/>
            <a:r>
              <a:rPr lang="en-US" dirty="0" smtClean="0"/>
              <a:t>Water constitutes 70% of the mammalian body</a:t>
            </a:r>
          </a:p>
          <a:p>
            <a:pPr eaLnBrk="1" hangingPunct="1"/>
            <a:r>
              <a:rPr lang="en-US" dirty="0" smtClean="0"/>
              <a:t>Water in the body must be regulated within narrow limits</a:t>
            </a:r>
          </a:p>
          <a:p>
            <a:pPr eaLnBrk="1" hangingPunct="1"/>
            <a:r>
              <a:rPr lang="en-US" dirty="0" smtClean="0"/>
              <a:t>The concentrations of chemicals in water determines the rate of all chemical reactions in the body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15636"/>
            <a:ext cx="8077200" cy="1143000"/>
          </a:xfrm>
        </p:spPr>
        <p:txBody>
          <a:bodyPr/>
          <a:lstStyle/>
          <a:p>
            <a:r>
              <a:rPr lang="en-US" altLang="en-US" dirty="0" smtClean="0"/>
              <a:t>Drinking-d</a:t>
            </a:r>
            <a:r>
              <a:rPr lang="en-GB" altLang="en-US" dirty="0" err="1" smtClean="0"/>
              <a:t>ry</a:t>
            </a:r>
            <a:r>
              <a:rPr lang="en-GB" altLang="en-US" dirty="0" smtClean="0"/>
              <a:t> mouth theory</a:t>
            </a:r>
            <a:endParaRPr lang="en-US" alt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9015" y="1704109"/>
            <a:ext cx="7941174" cy="4114800"/>
          </a:xfrm>
        </p:spPr>
        <p:txBody>
          <a:bodyPr/>
          <a:lstStyle/>
          <a:p>
            <a:r>
              <a:rPr lang="en-GB" sz="2400" dirty="0" smtClean="0"/>
              <a:t>In 1934, Walter Cannon suggested that people feel thirsty because their mouths get dry</a:t>
            </a:r>
          </a:p>
          <a:p>
            <a:r>
              <a:rPr lang="en-GB" sz="2400" dirty="0" smtClean="0"/>
              <a:t>Recent research contradicts this theory</a:t>
            </a:r>
          </a:p>
          <a:p>
            <a:r>
              <a:rPr lang="en-GB" sz="2400" dirty="0" smtClean="0"/>
              <a:t>Where animals can drink but the water does not enter the stomach</a:t>
            </a:r>
          </a:p>
          <a:p>
            <a:pPr lvl="1"/>
            <a:r>
              <a:rPr lang="en-GB" sz="2400" dirty="0" smtClean="0"/>
              <a:t>Thirst is only temporarily lessened </a:t>
            </a:r>
          </a:p>
          <a:p>
            <a:pPr lvl="1"/>
            <a:r>
              <a:rPr lang="en-GB" sz="2400" dirty="0" smtClean="0"/>
              <a:t>Must be other factors that are involved in determining how much water we drink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 and </a:t>
            </a:r>
            <a:r>
              <a:rPr lang="en-US" altLang="en-US" dirty="0" smtClean="0"/>
              <a:t>incentives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Motivation </a:t>
            </a:r>
            <a:r>
              <a:rPr lang="en-US" altLang="en-US" sz="2400" dirty="0" smtClean="0"/>
              <a:t>– factors </a:t>
            </a:r>
            <a:r>
              <a:rPr lang="en-US" altLang="en-US" sz="2400" dirty="0"/>
              <a:t>within and outside an organism that cause it to behave a certain way at a certain time</a:t>
            </a:r>
          </a:p>
          <a:p>
            <a:r>
              <a:rPr lang="en-US" altLang="en-US" sz="2400" dirty="0"/>
              <a:t>Motivational state or drive </a:t>
            </a:r>
            <a:r>
              <a:rPr lang="en-US" altLang="en-US" sz="2400" dirty="0" smtClean="0"/>
              <a:t>– an internal </a:t>
            </a:r>
            <a:r>
              <a:rPr lang="en-US" altLang="en-US" sz="2400" dirty="0"/>
              <a:t>condition, which can change over time, that orients an individual to a specific set of goals (e.g</a:t>
            </a:r>
            <a:r>
              <a:rPr lang="en-US" altLang="en-US" sz="2400" dirty="0" smtClean="0"/>
              <a:t>. </a:t>
            </a:r>
            <a:r>
              <a:rPr lang="en-US" altLang="en-US" sz="2400" dirty="0"/>
              <a:t>hunger, thirst, sex, curiosity)</a:t>
            </a:r>
          </a:p>
          <a:p>
            <a:r>
              <a:rPr lang="en-US" altLang="en-US" sz="2400" dirty="0"/>
              <a:t>Incentives </a:t>
            </a:r>
            <a:r>
              <a:rPr lang="en-US" altLang="en-US" sz="2400" dirty="0" smtClean="0"/>
              <a:t>– goals </a:t>
            </a:r>
            <a:r>
              <a:rPr lang="en-US" altLang="en-US" sz="2400" dirty="0"/>
              <a:t>or </a:t>
            </a:r>
            <a:r>
              <a:rPr lang="en-US" altLang="en-US" sz="2400" dirty="0" err="1"/>
              <a:t>reinforcers</a:t>
            </a:r>
            <a:r>
              <a:rPr lang="en-US" altLang="en-US" sz="2400" dirty="0"/>
              <a:t> in the external environment (e.g</a:t>
            </a:r>
            <a:r>
              <a:rPr lang="en-US" altLang="en-US" sz="2400" dirty="0" smtClean="0"/>
              <a:t>. </a:t>
            </a:r>
            <a:r>
              <a:rPr lang="en-US" altLang="en-US" sz="2400" dirty="0"/>
              <a:t>good grades, food, a mate)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Thirst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625" y="1958528"/>
            <a:ext cx="7772400" cy="4791075"/>
          </a:xfrm>
        </p:spPr>
        <p:txBody>
          <a:bodyPr/>
          <a:lstStyle/>
          <a:p>
            <a:pPr marL="533400" indent="-533400" eaLnBrk="1" hangingPunct="1">
              <a:buClr>
                <a:schemeClr val="tx1"/>
              </a:buClr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Two different kinds of thirst include:</a:t>
            </a:r>
          </a:p>
          <a:p>
            <a:pPr marL="990600" lvl="1" indent="-533400" eaLnBrk="1" hangingPunct="1">
              <a:buClr>
                <a:schemeClr val="tx1"/>
              </a:buClr>
              <a:buFontTx/>
              <a:buAutoNum type="arabicPeriod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Osmotic thirst – a thirst resulting from eating salty foods</a:t>
            </a:r>
          </a:p>
          <a:p>
            <a:pPr marL="990600" lvl="1" indent="-533400" eaLnBrk="1" hangingPunct="1">
              <a:buClr>
                <a:schemeClr val="tx1"/>
              </a:buClr>
              <a:buFontTx/>
              <a:buAutoNum type="arabicPeriod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Hypovolemic thirst – a thirst resulting from loss of fluids due to bleeding or sweating</a:t>
            </a:r>
          </a:p>
          <a:p>
            <a:pPr marL="990600" lvl="1" indent="-533400" eaLnBrk="1" hangingPunct="1">
              <a:buClr>
                <a:schemeClr val="tx1"/>
              </a:buClr>
              <a:buFontTx/>
              <a:buChar char="•"/>
            </a:pPr>
            <a:endParaRPr lang="en-US" dirty="0" smtClean="0"/>
          </a:p>
          <a:p>
            <a:pPr marL="990600" lvl="1" indent="-533400" eaLnBrk="1" hangingPunct="1">
              <a:buClr>
                <a:schemeClr val="tx1"/>
              </a:buClr>
              <a:buFontTx/>
              <a:buChar char="•"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Osmotic thirst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410" y="1882959"/>
            <a:ext cx="7772400" cy="4489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Osmotic thirst occurs because the human body maintains a combined concentration of solutes at a fixed level of .15 M (molar)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Solutes inside and outside a cell produce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osmotic pressure – </a:t>
            </a:r>
            <a:r>
              <a:rPr lang="en-US" sz="2400" dirty="0" smtClean="0"/>
              <a:t>low solute concentration to an area of high solute concentration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Occurs when solutes are more concentrated on one side of the membrane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Osmotic thirst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791" y="2018986"/>
            <a:ext cx="7772400" cy="376555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The brain detects osmotic pressure from: </a:t>
            </a:r>
          </a:p>
          <a:p>
            <a:pPr lvl="1" eaLnBrk="1" hangingPunct="1"/>
            <a:r>
              <a:rPr lang="en-US" sz="1800" dirty="0" smtClean="0"/>
              <a:t>Receptors around the third ventricle</a:t>
            </a:r>
          </a:p>
          <a:p>
            <a:pPr lvl="1" eaLnBrk="1" hangingPunct="1"/>
            <a:r>
              <a:rPr lang="en-US" sz="1800" dirty="0" smtClean="0"/>
              <a:t>The OVLT (</a:t>
            </a:r>
            <a:r>
              <a:rPr lang="en-US" sz="1800" dirty="0" err="1" smtClean="0"/>
              <a:t>organum</a:t>
            </a:r>
            <a:r>
              <a:rPr lang="en-US" sz="1800" dirty="0" smtClean="0"/>
              <a:t> </a:t>
            </a:r>
            <a:r>
              <a:rPr lang="en-US" sz="1800" dirty="0" err="1" smtClean="0"/>
              <a:t>vasculosum</a:t>
            </a:r>
            <a:r>
              <a:rPr lang="en-US" sz="1800" dirty="0" smtClean="0"/>
              <a:t> </a:t>
            </a:r>
            <a:r>
              <a:rPr lang="en-US" sz="1800" dirty="0" err="1" smtClean="0"/>
              <a:t>laminae</a:t>
            </a:r>
            <a:r>
              <a:rPr lang="en-US" sz="1800" dirty="0" smtClean="0"/>
              <a:t> </a:t>
            </a:r>
            <a:r>
              <a:rPr lang="en-US" sz="1800" dirty="0" err="1" smtClean="0"/>
              <a:t>terminalis</a:t>
            </a:r>
            <a:r>
              <a:rPr lang="en-US" sz="1800" dirty="0" smtClean="0"/>
              <a:t>) and the </a:t>
            </a:r>
            <a:r>
              <a:rPr lang="en-US" sz="1800" dirty="0" err="1" smtClean="0"/>
              <a:t>subfornical</a:t>
            </a:r>
            <a:r>
              <a:rPr lang="en-US" sz="1800" dirty="0" smtClean="0"/>
              <a:t> organ (detect osmotic pressure and salt content)</a:t>
            </a:r>
          </a:p>
          <a:p>
            <a:pPr lvl="1" eaLnBrk="1" hangingPunct="1"/>
            <a:r>
              <a:rPr lang="en-US" sz="1800" dirty="0" smtClean="0"/>
              <a:t>Receptors in the periphery, including the stomach, which detect high levels of sodium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Osmotic thirst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397" y="1769603"/>
            <a:ext cx="7772400" cy="253034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When receptors are stimulated: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posterior pituitary releases Antidiuretic hormone (ADH) or vasopressin.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Vasopressin is a hormone which raises blood pressure by constricting blood vessels to compensate for the decreased water volume</a:t>
            </a:r>
          </a:p>
          <a:p>
            <a:pPr lvl="1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ADH causes kidneys to reabsorb water and excrete highly concentrated urine</a:t>
            </a:r>
          </a:p>
        </p:txBody>
      </p:sp>
      <p:pic>
        <p:nvPicPr>
          <p:cNvPr id="4" name="Picture 4" descr="f10-06-030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5264" y="3733171"/>
            <a:ext cx="4578605" cy="2728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6117" y="2256205"/>
            <a:ext cx="372427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Osmotic thirst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Hypovolemic thirst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0980" y="1882959"/>
            <a:ext cx="7772400" cy="4575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Is associated with a low volume of body fluids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Is triggered by the release of the hormones vasopressin and angiotensin II </a:t>
            </a:r>
          </a:p>
          <a:p>
            <a:pPr>
              <a:lnSpc>
                <a:spcPct val="90000"/>
              </a:lnSpc>
            </a:pPr>
            <a:r>
              <a:rPr lang="en-GB" sz="1600" dirty="0" err="1" smtClean="0"/>
              <a:t>Angiotensin</a:t>
            </a:r>
            <a:r>
              <a:rPr lang="en-GB" sz="1600" dirty="0" smtClean="0"/>
              <a:t> II formed from </a:t>
            </a:r>
            <a:r>
              <a:rPr lang="en-GB" sz="1600" dirty="0" err="1" smtClean="0"/>
              <a:t>angiotensin</a:t>
            </a:r>
            <a:r>
              <a:rPr lang="en-GB" sz="1600" dirty="0" smtClean="0"/>
              <a:t> I by the </a:t>
            </a:r>
            <a:r>
              <a:rPr lang="en-GB" sz="1600" dirty="0" err="1" smtClean="0"/>
              <a:t>angiotensin</a:t>
            </a:r>
            <a:r>
              <a:rPr lang="en-GB" sz="1600" dirty="0" smtClean="0"/>
              <a:t>-converting enzyme (ACE). </a:t>
            </a:r>
          </a:p>
          <a:p>
            <a:pPr>
              <a:lnSpc>
                <a:spcPct val="90000"/>
              </a:lnSpc>
            </a:pPr>
            <a:r>
              <a:rPr lang="en-GB" sz="1600" dirty="0" err="1" smtClean="0"/>
              <a:t>Angiotensin</a:t>
            </a:r>
            <a:r>
              <a:rPr lang="en-GB" sz="1600" dirty="0" smtClean="0"/>
              <a:t> II constricts the flow of blood, increases the release of ADH</a:t>
            </a: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1600" dirty="0" smtClean="0"/>
              <a:t>Angiotensin II stimulates neurons in areas adjoining the third ventricle</a:t>
            </a:r>
          </a:p>
          <a:p>
            <a:pPr>
              <a:lnSpc>
                <a:spcPct val="90000"/>
              </a:lnSpc>
            </a:pPr>
            <a:r>
              <a:rPr lang="en-GB" sz="1600" dirty="0" smtClean="0"/>
              <a:t>Triggers the hypothalamus to activate the thirst reflex, resulting in a higher blood pressure</a:t>
            </a:r>
            <a:r>
              <a:rPr lang="en-US" sz="1600" dirty="0" smtClean="0"/>
              <a:t> </a:t>
            </a:r>
          </a:p>
        </p:txBody>
      </p:sp>
      <p:pic>
        <p:nvPicPr>
          <p:cNvPr id="4" name="Picture 4" descr="f10-08-030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057" y="4994598"/>
            <a:ext cx="7957547" cy="1337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Reproductive behaviour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Two X chromosomes (XX) for females and X and a Y (XY) for males. </a:t>
            </a:r>
          </a:p>
          <a:p>
            <a:r>
              <a:rPr lang="en-GB" sz="1800" dirty="0" smtClean="0"/>
              <a:t>Y chromosome in males includes SRY (the sex determining area on the Y chromosome) gene results in the gonads developing into testes – testosterone </a:t>
            </a:r>
          </a:p>
          <a:p>
            <a:r>
              <a:rPr lang="en-GB" sz="1800" dirty="0" smtClean="0"/>
              <a:t>A peptide hormone </a:t>
            </a:r>
            <a:r>
              <a:rPr lang="en-GB" sz="1800" dirty="0" err="1" smtClean="0"/>
              <a:t>müllerian</a:t>
            </a:r>
            <a:r>
              <a:rPr lang="en-GB" sz="1800" dirty="0" smtClean="0"/>
              <a:t>-inhibiting hormone (MIH) results in the degeneration of the </a:t>
            </a:r>
            <a:r>
              <a:rPr lang="en-GB" sz="1800" dirty="0" err="1" smtClean="0"/>
              <a:t>müllerian</a:t>
            </a:r>
            <a:r>
              <a:rPr lang="en-GB" sz="1800" dirty="0" smtClean="0"/>
              <a:t> ducts which, in women, continue to develop into the Fallopian tubes, the uterus and part of the vagina</a:t>
            </a:r>
          </a:p>
          <a:p>
            <a:r>
              <a:rPr lang="en-GB" sz="1800" dirty="0" smtClean="0"/>
              <a:t>Research in this area has suggested that testosterone results in the development of the </a:t>
            </a:r>
            <a:r>
              <a:rPr lang="en-GB" sz="1800" dirty="0" err="1" smtClean="0"/>
              <a:t>mascularized</a:t>
            </a:r>
            <a:r>
              <a:rPr lang="en-GB" sz="1800" dirty="0" smtClean="0"/>
              <a:t> brain </a:t>
            </a:r>
            <a:endParaRPr lang="en-GB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946097" y="364626"/>
            <a:ext cx="8356600" cy="1143000"/>
          </a:xfrm>
        </p:spPr>
        <p:txBody>
          <a:bodyPr/>
          <a:lstStyle/>
          <a:p>
            <a:r>
              <a:rPr lang="en-US" altLang="en-US" dirty="0"/>
              <a:t>Early </a:t>
            </a:r>
            <a:r>
              <a:rPr lang="en-US" altLang="en-US" dirty="0" smtClean="0"/>
              <a:t>effects </a:t>
            </a:r>
            <a:r>
              <a:rPr lang="en-US" altLang="en-US" dirty="0"/>
              <a:t>of </a:t>
            </a:r>
            <a:r>
              <a:rPr lang="en-US" altLang="en-US" dirty="0" smtClean="0"/>
              <a:t>testosterone</a:t>
            </a:r>
            <a:endParaRPr lang="en-US" alt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00" y="1767714"/>
            <a:ext cx="8178800" cy="4171950"/>
          </a:xfrm>
        </p:spPr>
        <p:txBody>
          <a:bodyPr/>
          <a:lstStyle/>
          <a:p>
            <a:r>
              <a:rPr lang="en-US" altLang="en-US" sz="2000" dirty="0"/>
              <a:t>Presence of testosterone during critical period will cause rudimentary genitals of fetus to develop into male structures</a:t>
            </a:r>
          </a:p>
          <a:p>
            <a:r>
              <a:rPr lang="en-US" altLang="en-US" sz="2000" dirty="0"/>
              <a:t>Testosterone acts in </a:t>
            </a:r>
            <a:r>
              <a:rPr lang="en-US" altLang="en-US" sz="2000" dirty="0" smtClean="0"/>
              <a:t>the brain </a:t>
            </a:r>
            <a:r>
              <a:rPr lang="en-US" altLang="en-US" sz="2000" dirty="0"/>
              <a:t>to promote </a:t>
            </a:r>
            <a:r>
              <a:rPr lang="en-US" altLang="en-US" sz="2000" dirty="0" smtClean="0"/>
              <a:t>the development </a:t>
            </a:r>
            <a:r>
              <a:rPr lang="en-US" altLang="en-US" sz="2000" dirty="0"/>
              <a:t>of neural systems for male sex drive and inhibit systems for </a:t>
            </a:r>
            <a:r>
              <a:rPr lang="en-US" altLang="en-US" sz="2000" dirty="0" smtClean="0"/>
              <a:t>female</a:t>
            </a:r>
            <a:endParaRPr lang="en-US" altLang="en-US" sz="2000" dirty="0"/>
          </a:p>
          <a:p>
            <a:r>
              <a:rPr lang="en-US" altLang="en-US" sz="2000" dirty="0"/>
              <a:t>Absence </a:t>
            </a:r>
            <a:r>
              <a:rPr lang="en-US" altLang="en-US" sz="2000" dirty="0" smtClean="0"/>
              <a:t>of testosterone causes </a:t>
            </a:r>
            <a:r>
              <a:rPr lang="en-US" altLang="en-US" sz="2000" dirty="0"/>
              <a:t>development of female </a:t>
            </a:r>
            <a:r>
              <a:rPr lang="en-US" altLang="en-US" sz="2000" dirty="0" smtClean="0"/>
              <a:t>structures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Sex differences in the brain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Sexual responses are associated with the hypothalamus and the limbic system, but no specific ‘sex centre’ </a:t>
            </a:r>
          </a:p>
          <a:p>
            <a:r>
              <a:rPr lang="en-GB" sz="2000" dirty="0" smtClean="0"/>
              <a:t>Structural differences can be seen in the </a:t>
            </a:r>
            <a:r>
              <a:rPr lang="en-GB" sz="2000" dirty="0" err="1" smtClean="0"/>
              <a:t>preoptic</a:t>
            </a:r>
            <a:r>
              <a:rPr lang="en-GB" sz="2000" dirty="0" smtClean="0"/>
              <a:t> regions of the hypothalamus, known as the sexually dimorphic nucleus (SDN)</a:t>
            </a:r>
          </a:p>
          <a:p>
            <a:r>
              <a:rPr lang="en-GB" sz="2000" dirty="0" smtClean="0"/>
              <a:t>Males have more SDN than females</a:t>
            </a:r>
          </a:p>
          <a:p>
            <a:r>
              <a:rPr lang="en-GB" sz="2000" dirty="0" smtClean="0"/>
              <a:t>The number of cells in the SDN drops significantly in males over the age of 50</a:t>
            </a:r>
          </a:p>
          <a:p>
            <a:r>
              <a:rPr lang="en-GB" sz="2000" dirty="0" smtClean="0"/>
              <a:t>One study reported sex differences in the </a:t>
            </a:r>
            <a:r>
              <a:rPr lang="en-GB" sz="2000" i="1" dirty="0" smtClean="0"/>
              <a:t>corpus callosum</a:t>
            </a:r>
            <a:r>
              <a:rPr lang="en-GB" sz="2000" dirty="0" smtClean="0"/>
              <a:t>, reporting greater connectivity between the two hemispheres of the brain in </a:t>
            </a:r>
            <a:r>
              <a:rPr lang="en-GB" sz="2000" dirty="0" smtClean="0"/>
              <a:t>women. </a:t>
            </a:r>
            <a:r>
              <a:rPr lang="en-GB" sz="2000" smtClean="0"/>
              <a:t>This was controversial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of SDN in sexual behaviour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Male sexual behaviour occurs in two phases: </a:t>
            </a:r>
          </a:p>
          <a:p>
            <a:pPr lvl="1"/>
            <a:r>
              <a:rPr lang="en-GB" sz="1400" dirty="0" smtClean="0"/>
              <a:t>appetitive stage</a:t>
            </a:r>
          </a:p>
          <a:p>
            <a:pPr lvl="1"/>
            <a:r>
              <a:rPr lang="en-GB" sz="1400" dirty="0" err="1" smtClean="0"/>
              <a:t>consummatory</a:t>
            </a:r>
            <a:r>
              <a:rPr lang="en-GB" sz="1400" dirty="0" smtClean="0"/>
              <a:t> stage</a:t>
            </a:r>
          </a:p>
          <a:p>
            <a:r>
              <a:rPr lang="en-GB" sz="1800" dirty="0" smtClean="0"/>
              <a:t>Medial </a:t>
            </a:r>
            <a:r>
              <a:rPr lang="en-GB" sz="1800" dirty="0" err="1" smtClean="0"/>
              <a:t>preoptic</a:t>
            </a:r>
            <a:r>
              <a:rPr lang="en-GB" sz="1800" dirty="0" smtClean="0"/>
              <a:t> region of the brain is involved in both stages</a:t>
            </a:r>
          </a:p>
          <a:p>
            <a:r>
              <a:rPr lang="en-GB" sz="1800" dirty="0" smtClean="0"/>
              <a:t>Lesions to the SDN-POA cause an extreme disruption to the </a:t>
            </a:r>
            <a:r>
              <a:rPr lang="en-GB" sz="1800" dirty="0" err="1" smtClean="0"/>
              <a:t>copulatory</a:t>
            </a:r>
            <a:r>
              <a:rPr lang="en-GB" sz="1800" dirty="0" smtClean="0"/>
              <a:t> activities of rats</a:t>
            </a:r>
          </a:p>
          <a:p>
            <a:r>
              <a:rPr lang="en-GB" sz="1800" dirty="0" smtClean="0"/>
              <a:t>Lesions of SDA sexually dimorphic area (SDA) </a:t>
            </a:r>
            <a:r>
              <a:rPr lang="en-GB" sz="1800" i="1" dirty="0" smtClean="0"/>
              <a:t>pars </a:t>
            </a:r>
            <a:r>
              <a:rPr lang="en-GB" sz="1800" i="1" dirty="0" err="1" smtClean="0"/>
              <a:t>compacta</a:t>
            </a:r>
            <a:r>
              <a:rPr lang="en-GB" sz="1800" i="1" dirty="0" smtClean="0"/>
              <a:t> </a:t>
            </a:r>
            <a:r>
              <a:rPr lang="en-GB" sz="1800" dirty="0" smtClean="0"/>
              <a:t>in gerbils severely disrupt male </a:t>
            </a:r>
            <a:r>
              <a:rPr lang="en-GB" sz="1800" dirty="0" err="1" smtClean="0"/>
              <a:t>copulatory</a:t>
            </a:r>
            <a:r>
              <a:rPr lang="en-GB" sz="1800" dirty="0" smtClean="0"/>
              <a:t> behaviour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04664"/>
            <a:ext cx="7772400" cy="1143000"/>
          </a:xfrm>
        </p:spPr>
        <p:txBody>
          <a:bodyPr/>
          <a:lstStyle/>
          <a:p>
            <a:r>
              <a:rPr lang="en-US" altLang="en-US" dirty="0"/>
              <a:t>Drives as </a:t>
            </a:r>
            <a:r>
              <a:rPr lang="en-US" altLang="en-US" dirty="0" smtClean="0"/>
              <a:t>tissue needs</a:t>
            </a:r>
            <a:endParaRPr lang="en-US" altLang="en-US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Homeostasis </a:t>
            </a:r>
            <a:r>
              <a:rPr lang="en-US" altLang="en-US" sz="2400" dirty="0" smtClean="0"/>
              <a:t>– the constancy </a:t>
            </a:r>
            <a:r>
              <a:rPr lang="en-US" altLang="en-US" sz="2400" dirty="0"/>
              <a:t>of internal conditions that the body must actively maintain</a:t>
            </a:r>
          </a:p>
          <a:p>
            <a:r>
              <a:rPr lang="en-US" altLang="en-US" sz="2400" dirty="0"/>
              <a:t>Drives may be an upset in homeostasis, inducing </a:t>
            </a:r>
            <a:r>
              <a:rPr lang="en-US" altLang="en-US" sz="2400" dirty="0" err="1" smtClean="0"/>
              <a:t>behaviour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to correct the imbalance</a:t>
            </a:r>
          </a:p>
          <a:p>
            <a:r>
              <a:rPr lang="en-US" altLang="en-US" sz="2400" dirty="0"/>
              <a:t>Animals do behave in accordance with their tissue needs (e.g</a:t>
            </a:r>
            <a:r>
              <a:rPr lang="en-US" altLang="en-US" sz="2400" dirty="0" smtClean="0"/>
              <a:t>. </a:t>
            </a:r>
            <a:r>
              <a:rPr lang="en-US" altLang="en-US" sz="2400" dirty="0"/>
              <a:t>increasing or decreasing caloric intake, drive for salt)</a:t>
            </a:r>
          </a:p>
          <a:p>
            <a:r>
              <a:rPr lang="en-US" altLang="en-US" sz="2400" dirty="0"/>
              <a:t>However, homeostasis cannot explain all drives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Eating</a:t>
            </a:r>
            <a:endParaRPr lang="en-GB" dirty="0"/>
          </a:p>
        </p:txBody>
      </p:sp>
      <p:pic>
        <p:nvPicPr>
          <p:cNvPr id="4" name="Content Placeholder 3" descr="eating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4361" y="1827213"/>
            <a:ext cx="5444915" cy="4114800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Drinking</a:t>
            </a:r>
            <a:endParaRPr lang="en-GB" dirty="0"/>
          </a:p>
        </p:txBody>
      </p:sp>
      <p:pic>
        <p:nvPicPr>
          <p:cNvPr id="4" name="Content Placeholder 3" descr="drinking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1219" y="3384550"/>
            <a:ext cx="5791200" cy="1000125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Motivation</a:t>
            </a:r>
            <a:endParaRPr lang="en-GB" dirty="0"/>
          </a:p>
        </p:txBody>
      </p:sp>
      <p:pic>
        <p:nvPicPr>
          <p:cNvPr id="4" name="Content Placeholder 3" descr="motivation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1411" y="1827213"/>
            <a:ext cx="4870815" cy="4114800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Readings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1400" dirty="0" smtClean="0"/>
              <a:t>Barnes, J. (2011). </a:t>
            </a:r>
            <a:r>
              <a:rPr lang="en-GB" sz="1400" i="1" dirty="0" smtClean="0"/>
              <a:t>Essential Biological Psychology </a:t>
            </a:r>
            <a:r>
              <a:rPr lang="en-GB" sz="1400" dirty="0" smtClean="0"/>
              <a:t>(Chapter 8). London: Sage.</a:t>
            </a:r>
          </a:p>
          <a:p>
            <a:pPr eaLnBrk="1" hangingPunct="1"/>
            <a:endParaRPr lang="en-GB" sz="1400" dirty="0" smtClean="0"/>
          </a:p>
          <a:p>
            <a:pPr eaLnBrk="1" hangingPunct="1"/>
            <a:r>
              <a:rPr lang="en-GB" sz="1400" i="1" dirty="0" smtClean="0"/>
              <a:t>The Essentials</a:t>
            </a:r>
          </a:p>
          <a:p>
            <a:pPr>
              <a:buNone/>
            </a:pPr>
            <a:r>
              <a:rPr lang="en-GB" sz="1400" dirty="0" smtClean="0"/>
              <a:t>	Franken, R.E. (2001). </a:t>
            </a:r>
            <a:r>
              <a:rPr lang="en-GB" sz="1400" i="1" dirty="0" smtClean="0"/>
              <a:t>Human Motivation</a:t>
            </a:r>
            <a:r>
              <a:rPr lang="en-GB" sz="1400" dirty="0" smtClean="0"/>
              <a:t> (4th </a:t>
            </a:r>
            <a:r>
              <a:rPr lang="en-GB" sz="1400" dirty="0" err="1" smtClean="0"/>
              <a:t>edn</a:t>
            </a:r>
            <a:r>
              <a:rPr lang="en-GB" sz="1400" dirty="0" smtClean="0"/>
              <a:t>).  Pacific Grove, CA: Brooks/Cole. </a:t>
            </a:r>
          </a:p>
          <a:p>
            <a:pPr eaLnBrk="1" hangingPunct="1">
              <a:buNone/>
            </a:pPr>
            <a:endParaRPr lang="en-GB" sz="1400" dirty="0" smtClean="0"/>
          </a:p>
          <a:p>
            <a:pPr eaLnBrk="1" hangingPunct="1"/>
            <a:r>
              <a:rPr lang="en-GB" sz="1400" i="1" dirty="0" smtClean="0"/>
              <a:t>Next Steps</a:t>
            </a:r>
          </a:p>
          <a:p>
            <a:pPr>
              <a:buNone/>
            </a:pPr>
            <a:r>
              <a:rPr lang="en-GB" sz="1400" dirty="0" smtClean="0"/>
              <a:t>	Friedman, J.M. (2002). The Function of </a:t>
            </a:r>
            <a:r>
              <a:rPr lang="en-GB" sz="1400" dirty="0" err="1" smtClean="0"/>
              <a:t>leptin</a:t>
            </a:r>
            <a:r>
              <a:rPr lang="en-GB" sz="1400" dirty="0" smtClean="0"/>
              <a:t> in nutrition, weight, and physiology. </a:t>
            </a:r>
            <a:r>
              <a:rPr lang="en-GB" sz="1400" i="1" dirty="0" smtClean="0"/>
              <a:t>Nutrition Reviews</a:t>
            </a:r>
            <a:r>
              <a:rPr lang="en-GB" sz="1400" dirty="0" smtClean="0"/>
              <a:t>, 60, S1-S14.</a:t>
            </a:r>
          </a:p>
          <a:p>
            <a:pPr eaLnBrk="1" hangingPunct="1">
              <a:buNone/>
            </a:pPr>
            <a:endParaRPr lang="en-GB" sz="1400" dirty="0" smtClean="0">
              <a:ea typeface="+mn-ea"/>
              <a:cs typeface="+mn-cs"/>
            </a:endParaRPr>
          </a:p>
          <a:p>
            <a:pPr eaLnBrk="1" hangingPunct="1"/>
            <a:r>
              <a:rPr lang="en-US" sz="1400" i="1" dirty="0" smtClean="0"/>
              <a:t>Delving Deeper</a:t>
            </a:r>
          </a:p>
          <a:p>
            <a:pPr>
              <a:buNone/>
            </a:pPr>
            <a:r>
              <a:rPr lang="en-GB" sz="1400" dirty="0" smtClean="0"/>
              <a:t>	Bishop, K.M., &amp; </a:t>
            </a:r>
            <a:r>
              <a:rPr lang="en-GB" sz="1400" dirty="0" err="1" smtClean="0"/>
              <a:t>Wahlsten</a:t>
            </a:r>
            <a:r>
              <a:rPr lang="en-GB" sz="1400" dirty="0" smtClean="0"/>
              <a:t>, D. (1997). Sex differences in the human corpus callosum: myth or reality? </a:t>
            </a:r>
            <a:r>
              <a:rPr lang="en-GB" sz="1400" i="1" dirty="0" smtClean="0"/>
              <a:t>Neuroscience and </a:t>
            </a:r>
            <a:r>
              <a:rPr lang="en-GB" sz="1400" i="1" dirty="0" err="1" smtClean="0"/>
              <a:t>Biobehavioral</a:t>
            </a:r>
            <a:r>
              <a:rPr lang="en-GB" sz="1400" i="1" dirty="0" smtClean="0"/>
              <a:t> Reviews</a:t>
            </a:r>
            <a:r>
              <a:rPr lang="en-GB" sz="1400" dirty="0" smtClean="0"/>
              <a:t>, 21(5), 581-601.</a:t>
            </a:r>
          </a:p>
          <a:p>
            <a:pPr>
              <a:buNone/>
            </a:pPr>
            <a:endParaRPr lang="en-GB" sz="1400" dirty="0" smtClean="0"/>
          </a:p>
          <a:p>
            <a:pPr>
              <a:buNone/>
            </a:pPr>
            <a:endParaRPr lang="en-GB" sz="1400" dirty="0" smtClean="0"/>
          </a:p>
          <a:p>
            <a:pPr eaLnBrk="1" hangingPunct="1"/>
            <a:endParaRPr lang="en-US" sz="1400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400" i="1" dirty="0" smtClean="0"/>
              <a:t>	</a:t>
            </a:r>
            <a:endParaRPr lang="en-GB" sz="1400" dirty="0" smtClean="0"/>
          </a:p>
          <a:p>
            <a:pPr eaLnBrk="1" hangingPunct="1">
              <a:buFont typeface="Wingdings" pitchFamily="2" charset="2"/>
              <a:buNone/>
            </a:pPr>
            <a:endParaRPr lang="en-GB" sz="1400" i="1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</a:t>
            </a:r>
            <a:r>
              <a:rPr lang="en-US" altLang="en-US" dirty="0" smtClean="0"/>
              <a:t>drive</a:t>
            </a:r>
            <a:endParaRPr lang="en-US" alt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Regulatory drives </a:t>
            </a:r>
            <a:r>
              <a:rPr lang="en-US" altLang="en-US" sz="2800" dirty="0" smtClean="0"/>
              <a:t>– helps </a:t>
            </a:r>
            <a:r>
              <a:rPr lang="en-US" altLang="en-US" sz="2800" dirty="0"/>
              <a:t>preserve homeostasis (e.g</a:t>
            </a:r>
            <a:r>
              <a:rPr lang="en-US" altLang="en-US" sz="2800" dirty="0" smtClean="0"/>
              <a:t>. </a:t>
            </a:r>
            <a:r>
              <a:rPr lang="en-US" altLang="en-US" sz="2800" dirty="0"/>
              <a:t>hunger, thirst, oxygen)</a:t>
            </a:r>
          </a:p>
          <a:p>
            <a:r>
              <a:rPr lang="en-US" altLang="en-US" sz="2800" dirty="0" smtClean="0"/>
              <a:t>Non-regulatory </a:t>
            </a:r>
            <a:r>
              <a:rPr lang="en-US" altLang="en-US" sz="2800" dirty="0"/>
              <a:t>drives </a:t>
            </a:r>
            <a:r>
              <a:rPr lang="en-US" altLang="en-US" sz="2800" dirty="0" smtClean="0"/>
              <a:t>– serve </a:t>
            </a:r>
            <a:r>
              <a:rPr lang="en-US" altLang="en-US" sz="2800" dirty="0"/>
              <a:t>other purposes (e.g</a:t>
            </a:r>
            <a:r>
              <a:rPr lang="en-US" altLang="en-US" sz="2800" dirty="0" smtClean="0"/>
              <a:t>. </a:t>
            </a:r>
            <a:r>
              <a:rPr lang="en-US" altLang="en-US" sz="2800" dirty="0"/>
              <a:t>sex, achievement)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332656"/>
            <a:ext cx="7772400" cy="1143000"/>
          </a:xfrm>
        </p:spPr>
        <p:txBody>
          <a:bodyPr/>
          <a:lstStyle/>
          <a:p>
            <a:r>
              <a:rPr lang="en-US" altLang="en-US" sz="3300" dirty="0"/>
              <a:t>The </a:t>
            </a:r>
            <a:r>
              <a:rPr lang="en-US" altLang="en-US" sz="3300" dirty="0" smtClean="0"/>
              <a:t>digestive process</a:t>
            </a:r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2060848"/>
            <a:ext cx="3962400" cy="4114800"/>
          </a:xfrm>
        </p:spPr>
        <p:txBody>
          <a:bodyPr/>
          <a:lstStyle/>
          <a:p>
            <a:r>
              <a:rPr lang="en-US" altLang="en-US" sz="2500" dirty="0"/>
              <a:t>3 nutritional </a:t>
            </a:r>
            <a:r>
              <a:rPr lang="en-US" altLang="en-US" sz="2500" dirty="0" smtClean="0"/>
              <a:t>substances: </a:t>
            </a:r>
            <a:r>
              <a:rPr lang="en-US" altLang="en-US" sz="2500" dirty="0"/>
              <a:t>carbohydrate, </a:t>
            </a:r>
            <a:r>
              <a:rPr lang="en-US" altLang="en-US" sz="2500" dirty="0" smtClean="0"/>
              <a:t>fat </a:t>
            </a:r>
            <a:r>
              <a:rPr lang="en-US" altLang="en-US" sz="2500" dirty="0"/>
              <a:t>&amp; protein</a:t>
            </a:r>
          </a:p>
          <a:p>
            <a:r>
              <a:rPr lang="en-US" altLang="en-US" sz="2500" dirty="0" smtClean="0"/>
              <a:t>Made into bolus</a:t>
            </a:r>
            <a:endParaRPr lang="en-US" altLang="en-US" sz="2500" dirty="0"/>
          </a:p>
          <a:p>
            <a:r>
              <a:rPr lang="en-US" altLang="en-US" sz="2500" dirty="0"/>
              <a:t>Breakdown by enzymes</a:t>
            </a:r>
          </a:p>
          <a:p>
            <a:r>
              <a:rPr lang="en-US" altLang="en-US" sz="2500" dirty="0"/>
              <a:t>Absorption in small intestine</a:t>
            </a:r>
          </a:p>
          <a:p>
            <a:r>
              <a:rPr lang="en-US" altLang="en-US" sz="2500" dirty="0"/>
              <a:t>Excretion</a:t>
            </a:r>
            <a:endParaRPr lang="en-US" alt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420888"/>
            <a:ext cx="302433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Eating</a:t>
            </a:r>
            <a:endParaRPr lang="en-GB" dirty="0"/>
          </a:p>
        </p:txBody>
      </p:sp>
      <p:pic>
        <p:nvPicPr>
          <p:cNvPr id="4" name="Content Placeholder 3" descr="BP5e-Fig-13-18-0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31640" y="2204864"/>
            <a:ext cx="3778051" cy="286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1400" dirty="0" smtClean="0"/>
              <a:t>Glucose is absorbed by the duodenum</a:t>
            </a:r>
          </a:p>
          <a:p>
            <a:r>
              <a:rPr lang="en-GB" sz="1400" dirty="0" smtClean="0"/>
              <a:t>Blood glucose level rises</a:t>
            </a:r>
          </a:p>
          <a:p>
            <a:r>
              <a:rPr lang="en-GB" sz="1400" dirty="0" smtClean="0"/>
              <a:t>Triggers the pancreas to release the hormone insulin </a:t>
            </a:r>
          </a:p>
          <a:p>
            <a:r>
              <a:rPr lang="en-GB" sz="1400" dirty="0" smtClean="0"/>
              <a:t>Insulin boosts the glucose uptake from the blood into the liver</a:t>
            </a:r>
          </a:p>
          <a:p>
            <a:r>
              <a:rPr lang="en-GB" sz="1400" dirty="0" smtClean="0"/>
              <a:t>Where the glucose is not required for immediate energy, it is converted into glycogen and stored</a:t>
            </a:r>
          </a:p>
          <a:p>
            <a:r>
              <a:rPr lang="en-GB" sz="1400" dirty="0" smtClean="0"/>
              <a:t>This can later on be converted back into glucose, as needed </a:t>
            </a:r>
          </a:p>
          <a:p>
            <a:r>
              <a:rPr lang="en-GB" sz="1400" dirty="0" smtClean="0"/>
              <a:t>Any excess glucose (fat) is stored in adipose tissue</a:t>
            </a:r>
            <a:endParaRPr lang="en-GB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60648"/>
            <a:ext cx="8001000" cy="1143000"/>
          </a:xfrm>
        </p:spPr>
        <p:txBody>
          <a:bodyPr/>
          <a:lstStyle/>
          <a:p>
            <a:r>
              <a:rPr lang="en-US" altLang="en-US" sz="3000" dirty="0"/>
              <a:t>The </a:t>
            </a:r>
            <a:r>
              <a:rPr lang="en-US" altLang="en-US" sz="3000" dirty="0" smtClean="0"/>
              <a:t>role </a:t>
            </a:r>
            <a:r>
              <a:rPr lang="en-US" altLang="en-US" sz="3000" dirty="0"/>
              <a:t>of the </a:t>
            </a:r>
            <a:r>
              <a:rPr lang="en-US" altLang="en-US" sz="3000" dirty="0" smtClean="0"/>
              <a:t>hypothalamus </a:t>
            </a:r>
            <a:r>
              <a:rPr lang="en-US" altLang="en-US" sz="3000" dirty="0"/>
              <a:t>in </a:t>
            </a:r>
            <a:r>
              <a:rPr lang="en-US" altLang="en-US" sz="3000" dirty="0" smtClean="0"/>
              <a:t>hunger </a:t>
            </a:r>
            <a:r>
              <a:rPr lang="en-US" altLang="en-US" sz="3000" dirty="0"/>
              <a:t>and </a:t>
            </a:r>
            <a:r>
              <a:rPr lang="en-US" altLang="en-US" sz="3000" dirty="0" smtClean="0"/>
              <a:t>satiety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00808"/>
            <a:ext cx="5472608" cy="4876800"/>
          </a:xfrm>
        </p:spPr>
        <p:txBody>
          <a:bodyPr/>
          <a:lstStyle/>
          <a:p>
            <a:r>
              <a:rPr lang="en-US" altLang="en-US" sz="2000" dirty="0"/>
              <a:t>Lateral </a:t>
            </a:r>
            <a:r>
              <a:rPr lang="en-US" altLang="en-US" sz="2000" dirty="0" smtClean="0"/>
              <a:t>hypothalamus initiates </a:t>
            </a:r>
            <a:r>
              <a:rPr lang="en-US" altLang="en-US" sz="2000" dirty="0"/>
              <a:t>eating</a:t>
            </a:r>
          </a:p>
          <a:p>
            <a:pPr lvl="1"/>
            <a:r>
              <a:rPr lang="en-US" altLang="en-US" sz="2000" dirty="0"/>
              <a:t>LH-lesion syndrome </a:t>
            </a:r>
          </a:p>
          <a:p>
            <a:pPr lvl="2"/>
            <a:r>
              <a:rPr lang="en-US" altLang="en-US" sz="2000" dirty="0" err="1"/>
              <a:t>Aphagia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– lack of eating</a:t>
            </a:r>
            <a:endParaRPr lang="en-US" altLang="en-US" sz="2000" dirty="0"/>
          </a:p>
          <a:p>
            <a:pPr lvl="2"/>
            <a:r>
              <a:rPr lang="en-US" altLang="en-US" sz="2000" dirty="0" err="1"/>
              <a:t>Adipsia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– lack of drinking</a:t>
            </a:r>
            <a:endParaRPr lang="en-US" altLang="en-US" sz="2000" dirty="0"/>
          </a:p>
          <a:p>
            <a:r>
              <a:rPr lang="en-US" altLang="en-US" sz="2000" dirty="0"/>
              <a:t>Ventromedial hypothalamus </a:t>
            </a:r>
            <a:r>
              <a:rPr lang="en-US" altLang="en-US" sz="2000" dirty="0" smtClean="0"/>
              <a:t>– suppression </a:t>
            </a:r>
            <a:r>
              <a:rPr lang="en-US" altLang="en-US" sz="2000" dirty="0"/>
              <a:t>of eating</a:t>
            </a:r>
          </a:p>
          <a:p>
            <a:pPr lvl="1"/>
            <a:r>
              <a:rPr lang="en-US" altLang="en-US" sz="2000" dirty="0"/>
              <a:t>VMH-lesion syndrome </a:t>
            </a:r>
          </a:p>
          <a:p>
            <a:pPr lvl="2"/>
            <a:r>
              <a:rPr lang="en-US" altLang="en-US" sz="2000" dirty="0" err="1"/>
              <a:t>Hyperphagia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– obesity </a:t>
            </a:r>
            <a:r>
              <a:rPr lang="en-US" altLang="en-US" sz="2000" dirty="0"/>
              <a:t>due to </a:t>
            </a:r>
            <a:r>
              <a:rPr lang="en-US" altLang="en-US" sz="2000" dirty="0" smtClean="0"/>
              <a:t>overeating</a:t>
            </a:r>
            <a:endParaRPr lang="en-US" altLang="en-US" sz="2000" dirty="0"/>
          </a:p>
        </p:txBody>
      </p:sp>
      <p:pic>
        <p:nvPicPr>
          <p:cNvPr id="7172" name="Picture 4" descr="10.3_298.gif                                                   00010675Macintosh HD                   B3FADD55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204864"/>
            <a:ext cx="2307954" cy="2304256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5373216"/>
            <a:ext cx="4176464" cy="1305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role of the hypothalamus in hunger and satiety</a:t>
            </a:r>
            <a:endParaRPr lang="en-US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916832"/>
            <a:ext cx="7272808" cy="4533900"/>
          </a:xfrm>
        </p:spPr>
        <p:txBody>
          <a:bodyPr/>
          <a:lstStyle/>
          <a:p>
            <a:pPr eaLnBrk="1" hangingPunct="1"/>
            <a:r>
              <a:rPr lang="en-US" sz="2000" dirty="0" err="1" smtClean="0"/>
              <a:t>Arcuate</a:t>
            </a:r>
            <a:r>
              <a:rPr lang="en-US" sz="2000" dirty="0" smtClean="0"/>
              <a:t> nucleus travels to the </a:t>
            </a:r>
            <a:r>
              <a:rPr lang="en-US" sz="2000" dirty="0" err="1" smtClean="0"/>
              <a:t>paraventricular</a:t>
            </a:r>
            <a:r>
              <a:rPr lang="en-US" sz="2000" dirty="0" smtClean="0"/>
              <a:t> nucleus of the hypothalamus</a:t>
            </a:r>
          </a:p>
          <a:p>
            <a:pPr eaLnBrk="1" hangingPunct="1"/>
            <a:r>
              <a:rPr lang="en-US" sz="2000" dirty="0" smtClean="0"/>
              <a:t>The </a:t>
            </a:r>
            <a:r>
              <a:rPr lang="en-US" sz="2000" dirty="0" err="1" smtClean="0"/>
              <a:t>paraventricular</a:t>
            </a:r>
            <a:r>
              <a:rPr lang="en-US" sz="2000" dirty="0" smtClean="0"/>
              <a:t> nucleus is a part of the hypothalamus that inhibits the lateral hypothalamus which is vital for feelings of hunger and satiety</a:t>
            </a:r>
          </a:p>
          <a:p>
            <a:pPr eaLnBrk="1" hangingPunct="1"/>
            <a:r>
              <a:rPr lang="en-US" sz="2000" dirty="0" smtClean="0"/>
              <a:t>Axons from the satiety-sensitive cells of the </a:t>
            </a:r>
            <a:r>
              <a:rPr lang="en-US" sz="2000" dirty="0" err="1" smtClean="0"/>
              <a:t>arcuate</a:t>
            </a:r>
            <a:r>
              <a:rPr lang="en-US" sz="2000" dirty="0" smtClean="0"/>
              <a:t> nucleus deliver an excitatory message to the </a:t>
            </a:r>
            <a:r>
              <a:rPr lang="en-US" sz="2000" dirty="0" err="1" smtClean="0"/>
              <a:t>paraventricular</a:t>
            </a:r>
            <a:r>
              <a:rPr lang="en-US" sz="2000" dirty="0" smtClean="0"/>
              <a:t> nucleus which triggers satiety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role of the hypothalamus in hunger and satiety</a:t>
            </a:r>
            <a:endParaRPr lang="en-US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70012" y="1827213"/>
            <a:ext cx="514620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Input from the hunger-sensitive neurons of the </a:t>
            </a:r>
            <a:r>
              <a:rPr lang="en-US" sz="1600" dirty="0" err="1" smtClean="0"/>
              <a:t>arcuate</a:t>
            </a:r>
            <a:r>
              <a:rPr lang="en-US" sz="1600" dirty="0" smtClean="0"/>
              <a:t> nucleus is inhibitory to: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The </a:t>
            </a:r>
            <a:r>
              <a:rPr lang="en-US" sz="1600" dirty="0" err="1" smtClean="0"/>
              <a:t>paraventricular</a:t>
            </a:r>
            <a:r>
              <a:rPr lang="en-US" sz="1600" dirty="0" smtClean="0"/>
              <a:t> nucleus and 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The satiety-sensitive cells of the </a:t>
            </a:r>
            <a:r>
              <a:rPr lang="en-US" sz="1600" dirty="0" err="1" smtClean="0"/>
              <a:t>arcuate</a:t>
            </a:r>
            <a:r>
              <a:rPr lang="en-US" sz="1600" dirty="0" smtClean="0"/>
              <a:t> nucleus itself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inhibitory transmitters include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GABA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err="1" smtClean="0"/>
              <a:t>neuropeptide</a:t>
            </a:r>
            <a:r>
              <a:rPr lang="en-US" sz="1600" dirty="0" smtClean="0"/>
              <a:t> Y (NPY)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agouti-related peptide (</a:t>
            </a:r>
            <a:r>
              <a:rPr lang="en-US" sz="1600" dirty="0" err="1" smtClean="0"/>
              <a:t>AgRP</a:t>
            </a:r>
            <a:r>
              <a:rPr lang="en-US" sz="16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1600" noProof="1" smtClean="0"/>
              <a:t>N</a:t>
            </a:r>
            <a:r>
              <a:rPr lang="en-US" sz="1600" dirty="0" err="1" smtClean="0"/>
              <a:t>europeptide</a:t>
            </a:r>
            <a:r>
              <a:rPr lang="en-US" sz="1600" dirty="0" smtClean="0"/>
              <a:t> Y (NPY) and agouti-related peptide (</a:t>
            </a:r>
            <a:r>
              <a:rPr lang="en-US" sz="1600" dirty="0" err="1" smtClean="0"/>
              <a:t>AgRP</a:t>
            </a:r>
            <a:r>
              <a:rPr lang="en-US" sz="1600" dirty="0" smtClean="0"/>
              <a:t>) are inhibitory and block the satiety action of the </a:t>
            </a:r>
            <a:r>
              <a:rPr lang="en-US" sz="1600" dirty="0" err="1" smtClean="0"/>
              <a:t>paraventricular</a:t>
            </a:r>
            <a:r>
              <a:rPr lang="en-US" sz="1600" dirty="0" smtClean="0"/>
              <a:t> nucleus and encourage overeating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9975" y="2708920"/>
            <a:ext cx="292600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clipse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1417</TotalTime>
  <Words>1671</Words>
  <Application>Microsoft Office PowerPoint</Application>
  <PresentationFormat>On-screen Show (4:3)</PresentationFormat>
  <Paragraphs>200</Paragraphs>
  <Slides>33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Theme1</vt:lpstr>
      <vt:lpstr>Chapter 8</vt:lpstr>
      <vt:lpstr>Motivation and incentives</vt:lpstr>
      <vt:lpstr>Drives as tissue needs</vt:lpstr>
      <vt:lpstr>Types of drive</vt:lpstr>
      <vt:lpstr>The digestive process</vt:lpstr>
      <vt:lpstr>Eating</vt:lpstr>
      <vt:lpstr>The role of the hypothalamus in hunger and satiety</vt:lpstr>
      <vt:lpstr>The role of the hypothalamus in hunger and satiety</vt:lpstr>
      <vt:lpstr>The role of the hypothalamus in hunger and satiety</vt:lpstr>
      <vt:lpstr>The role of the hypothalamus in hunger and satiety</vt:lpstr>
      <vt:lpstr>Non-neural control of eating behaviour</vt:lpstr>
      <vt:lpstr>Non-neural control of eating behaviour</vt:lpstr>
      <vt:lpstr>Environmental factors of eating </vt:lpstr>
      <vt:lpstr>Obesity &amp; long-term control of body weight</vt:lpstr>
      <vt:lpstr>Set point theory</vt:lpstr>
      <vt:lpstr>Genetics and overweight</vt:lpstr>
      <vt:lpstr>Eating disorders</vt:lpstr>
      <vt:lpstr>Thirst</vt:lpstr>
      <vt:lpstr>Drinking-dry mouth theory</vt:lpstr>
      <vt:lpstr>Thirst</vt:lpstr>
      <vt:lpstr>Osmotic thirst</vt:lpstr>
      <vt:lpstr>Osmotic thirst</vt:lpstr>
      <vt:lpstr>Osmotic thirst</vt:lpstr>
      <vt:lpstr>Osmotic thirst</vt:lpstr>
      <vt:lpstr>Hypovolemic thirst</vt:lpstr>
      <vt:lpstr>Reproductive behaviour</vt:lpstr>
      <vt:lpstr>Early effects of testosterone</vt:lpstr>
      <vt:lpstr>Sex differences in the brain</vt:lpstr>
      <vt:lpstr>Role of SDN in sexual behaviour</vt:lpstr>
      <vt:lpstr>Eating</vt:lpstr>
      <vt:lpstr>Drinking</vt:lpstr>
      <vt:lpstr>Motivation</vt:lpstr>
      <vt:lpstr>Readings</vt:lpstr>
    </vt:vector>
  </TitlesOfParts>
  <Company>MESH Computers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Barnes</dc:creator>
  <cp:lastModifiedBy>harwood</cp:lastModifiedBy>
  <cp:revision>91</cp:revision>
  <dcterms:created xsi:type="dcterms:W3CDTF">2011-03-24T11:56:42Z</dcterms:created>
  <dcterms:modified xsi:type="dcterms:W3CDTF">2013-01-07T14:37:44Z</dcterms:modified>
</cp:coreProperties>
</file>